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Montserrat Bold" panose="020B0604020202020204" charset="-52"/>
      <p:regular r:id="rId18"/>
    </p:embeddedFont>
    <p:embeddedFont>
      <p:font typeface="Canva Sans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Montserrat" panose="020B0604020202020204" charset="-52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22" autoAdjust="0"/>
  </p:normalViewPr>
  <p:slideViewPr>
    <p:cSldViewPr>
      <p:cViewPr varScale="1">
        <p:scale>
          <a:sx n="48" d="100"/>
          <a:sy n="48" d="100"/>
        </p:scale>
        <p:origin x="69" y="2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C7D7F-885A-4902-A868-0235D5DED83F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8AF90-D140-4650-8B3A-E2A02D7109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3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7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06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79122" y="5556420"/>
            <a:ext cx="7851478" cy="49247"/>
            <a:chOff x="0" y="0"/>
            <a:chExt cx="10680319" cy="6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0319" cy="66990"/>
            </a:xfrm>
            <a:custGeom>
              <a:avLst/>
              <a:gdLst/>
              <a:ahLst/>
              <a:cxnLst/>
              <a:rect l="l" t="t" r="r" b="b"/>
              <a:pathLst>
                <a:path w="10680319" h="66990">
                  <a:moveTo>
                    <a:pt x="0" y="0"/>
                  </a:moveTo>
                  <a:lnTo>
                    <a:pt x="10680319" y="0"/>
                  </a:lnTo>
                  <a:lnTo>
                    <a:pt x="10680319" y="66990"/>
                  </a:lnTo>
                  <a:lnTo>
                    <a:pt x="0" y="6699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80319" cy="105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382" y="4358864"/>
            <a:ext cx="5366544" cy="4899436"/>
          </a:xfrm>
          <a:custGeom>
            <a:avLst/>
            <a:gdLst/>
            <a:ahLst/>
            <a:cxnLst/>
            <a:rect l="l" t="t" r="r" b="b"/>
            <a:pathLst>
              <a:path w="5366544" h="4899436">
                <a:moveTo>
                  <a:pt x="0" y="0"/>
                </a:moveTo>
                <a:lnTo>
                  <a:pt x="5366543" y="0"/>
                </a:lnTo>
                <a:lnTo>
                  <a:pt x="5366543" y="4899436"/>
                </a:lnTo>
                <a:lnTo>
                  <a:pt x="0" y="489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7739" y="166763"/>
            <a:ext cx="16512522" cy="342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0"/>
              </a:lnSpc>
              <a:spcBef>
                <a:spcPct val="0"/>
              </a:spcBef>
            </a:pPr>
            <a:r>
              <a:rPr lang="en-US" sz="20000" dirty="0">
                <a:solidFill>
                  <a:srgbClr val="4D9223"/>
                </a:solidFill>
                <a:latin typeface="Montserrat Bold"/>
              </a:rPr>
              <a:t>ME&amp;FLORA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8122" y="4301714"/>
            <a:ext cx="90168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Мобильное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приложение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для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распознавания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растений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по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фотографиям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79122" y="7510667"/>
            <a:ext cx="62490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Подготовила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команда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3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группы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6" y="0"/>
            <a:ext cx="4516244" cy="10287000"/>
          </a:xfrm>
          <a:prstGeom prst="rect">
            <a:avLst/>
          </a:prstGeom>
        </p:spPr>
      </p:pic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10</a:t>
            </a:r>
            <a:endParaRPr lang="en-US" sz="4000" dirty="0"/>
          </a:p>
        </p:txBody>
      </p:sp>
      <p:sp>
        <p:nvSpPr>
          <p:cNvPr id="11" name="TextBox 2"/>
          <p:cNvSpPr txBox="1"/>
          <p:nvPr/>
        </p:nvSpPr>
        <p:spPr>
          <a:xfrm>
            <a:off x="5596244" y="800100"/>
            <a:ext cx="4766956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История распознанных растений</a:t>
            </a:r>
          </a:p>
        </p:txBody>
      </p:sp>
      <p:sp>
        <p:nvSpPr>
          <p:cNvPr id="8" name="TextBox 2"/>
          <p:cNvSpPr txBox="1"/>
          <p:nvPr/>
        </p:nvSpPr>
        <p:spPr>
          <a:xfrm>
            <a:off x="7391400" y="5513070"/>
            <a:ext cx="5300356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Идентификация растения ботаником</a:t>
            </a:r>
          </a:p>
        </p:txBody>
      </p:sp>
    </p:spTree>
    <p:extLst>
      <p:ext uri="{BB962C8B-B14F-4D97-AF65-F5344CB8AC3E}">
        <p14:creationId xmlns:p14="http://schemas.microsoft.com/office/powerpoint/2010/main" val="11146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Бизнес-модель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11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1660556" y="2338673"/>
            <a:ext cx="14966888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Интегрированная сторонняя реклама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Аренда базы данных фотографий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Оказание услуг по предоставлению информации о расселении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Краткосрочные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цели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проекта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12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4997512" y="2338673"/>
            <a:ext cx="8292975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Разработка и запуск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MVP</a:t>
            </a: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Привлечение первых пользователей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Анализ клиентского опыта и выводы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План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развития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13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2609850" y="2340000"/>
            <a:ext cx="13068300" cy="4893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Улучшение нейронной сети и доработка асинхронной работы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600" dirty="0"/>
              <a:t>Добавление карты </a:t>
            </a:r>
            <a:r>
              <a:rPr lang="ru-RU" sz="3600" dirty="0" smtClean="0"/>
              <a:t>с отслеживаемыми растениями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Анализ клиентского опыта и выводы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141468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46652" h="3651161">
                <a:moveTo>
                  <a:pt x="0" y="0"/>
                </a:moveTo>
                <a:lnTo>
                  <a:pt x="3746652" y="0"/>
                </a:lnTo>
                <a:lnTo>
                  <a:pt x="3746652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9072" b="-346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740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51161">
                <a:moveTo>
                  <a:pt x="0" y="0"/>
                </a:moveTo>
                <a:lnTo>
                  <a:pt x="3708141" y="0"/>
                </a:lnTo>
                <a:lnTo>
                  <a:pt x="3708141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b="-80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92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24198">
                <a:moveTo>
                  <a:pt x="0" y="0"/>
                </a:moveTo>
                <a:lnTo>
                  <a:pt x="3708142" y="0"/>
                </a:lnTo>
                <a:lnTo>
                  <a:pt x="3708142" y="3624198"/>
                </a:lnTo>
                <a:lnTo>
                  <a:pt x="0" y="362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24225" t="-56268" r="-10373" b="-2735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01008" y="360000"/>
            <a:ext cx="1168598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Информация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о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команде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28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3000" dirty="0" smtClean="0">
                <a:solidFill>
                  <a:srgbClr val="000000"/>
                </a:solidFill>
                <a:latin typeface="Canva Sans"/>
              </a:rPr>
              <a:t>Дмитрий Котов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ru-RU" sz="2400" dirty="0" err="1" smtClean="0">
                <a:solidFill>
                  <a:srgbClr val="000000"/>
                </a:solidFill>
                <a:latin typeface="Canva Sans"/>
              </a:rPr>
              <a:t>Тимлид</a:t>
            </a:r>
            <a:endParaRPr lang="ru-RU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Backend</a:t>
            </a:r>
            <a:r>
              <a:rPr lang="ru-RU" sz="2400" dirty="0" smtClean="0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endParaRPr lang="ru-RU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ML-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инженер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+7-919-242-08-78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354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Анна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Телегина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Frontend-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Дизайнер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Технический</a:t>
            </a: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Писатель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+7-905-050-30-71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080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Владислав</a:t>
            </a:r>
            <a:r>
              <a:rPr lang="en-US" sz="30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"/>
              </a:rPr>
              <a:t>Шепляков</a:t>
            </a:r>
            <a:endParaRPr lang="en-US" sz="30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Backend-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Бизнес</a:t>
            </a: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Canva Sans"/>
              </a:rPr>
              <a:t>аналитик</a:t>
            </a:r>
            <a:endParaRPr lang="en-US" sz="2400" dirty="0" smtClean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va Sans"/>
              </a:rPr>
              <a:t>QA-</a:t>
            </a:r>
            <a:r>
              <a:rPr lang="ru-RU" sz="2400" dirty="0" smtClean="0">
                <a:solidFill>
                  <a:srgbClr val="000000"/>
                </a:solidFill>
                <a:latin typeface="Canva Sans"/>
              </a:rPr>
              <a:t>инженер</a:t>
            </a:r>
            <a:endParaRPr lang="en-US" sz="2400" dirty="0">
              <a:solidFill>
                <a:srgbClr val="000000"/>
              </a:solidFill>
              <a:latin typeface="Canva Sans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Canva Sans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Canva Sans"/>
              </a:rPr>
              <a:t>: +7-952-437-44-38</a:t>
            </a:r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14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Выводы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07046" y="3240000"/>
            <a:ext cx="15073908" cy="345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ME&amp;FLORA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предлагает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уникальное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решение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для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упрощения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поиска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информации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о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растениях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.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Присоединяйтесь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к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нам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чтобы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больше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узнавать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о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природе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вокруг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вас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, и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делитесь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этими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знаниями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 с </a:t>
            </a:r>
            <a:r>
              <a:rPr lang="en-US" sz="3500" dirty="0" err="1">
                <a:solidFill>
                  <a:srgbClr val="000000"/>
                </a:solidFill>
                <a:latin typeface="Canva Sans"/>
              </a:rPr>
              <a:t>другими</a:t>
            </a:r>
            <a:r>
              <a:rPr lang="en-US" sz="3500" dirty="0">
                <a:solidFill>
                  <a:srgbClr val="000000"/>
                </a:solidFill>
                <a:latin typeface="Canva Sans"/>
              </a:rPr>
              <a:t>!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15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Команда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разработчиков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85663" y="2340000"/>
            <a:ext cx="15916672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Котов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Дмитрий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– </a:t>
            </a:r>
            <a:r>
              <a:rPr lang="ru-RU" sz="3500" dirty="0" err="1" smtClean="0">
                <a:solidFill>
                  <a:srgbClr val="000000"/>
                </a:solidFill>
                <a:latin typeface="Canva Sans" charset="0"/>
              </a:rPr>
              <a:t>Тимлид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, Backend-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ML-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инженер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 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Телегина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Анна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– Frontend-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Дизайнер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Технический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nva Sans" charset="0"/>
              </a:rPr>
              <a:t>Писатель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Шепляков Владислав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– Backend-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разработчик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Бизнес</a:t>
            </a:r>
            <a:r>
              <a:rPr lang="ru-RU" sz="3500" dirty="0">
                <a:solidFill>
                  <a:srgbClr val="000000"/>
                </a:solidFill>
                <a:latin typeface="Canva Sans" charset="0"/>
              </a:rPr>
              <a:t>-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аналитик</a:t>
            </a: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, </a:t>
            </a:r>
            <a:r>
              <a:rPr lang="en-US" sz="3500" dirty="0" smtClean="0">
                <a:solidFill>
                  <a:srgbClr val="000000"/>
                </a:solidFill>
                <a:latin typeface="Canva Sans" charset="0"/>
              </a:rPr>
              <a:t>QA-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инженер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199" y="9639300"/>
            <a:ext cx="21336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4000" smtClean="0"/>
              <a:pPr algn="ctr"/>
              <a:t>2</a:t>
            </a:fld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Решаемые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проблемы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199" y="96393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3</a:t>
            </a:r>
            <a:endParaRPr lang="en-US" sz="4000" dirty="0"/>
          </a:p>
        </p:txBody>
      </p:sp>
      <p:sp>
        <p:nvSpPr>
          <p:cNvPr id="8" name="TextBox 3"/>
          <p:cNvSpPr txBox="1"/>
          <p:nvPr/>
        </p:nvSpPr>
        <p:spPr>
          <a:xfrm>
            <a:off x="2705099" y="2340000"/>
            <a:ext cx="12877800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Труднодоступность экспертной идентификации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Трудности в поисках определенного растения</a:t>
            </a:r>
            <a:endParaRPr lang="en-US" sz="3500" dirty="0" smtClean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 pitchFamily="34" charset="0"/>
              <a:buChar char="•"/>
            </a:pPr>
            <a:r>
              <a:rPr lang="ru-RU" sz="3500" dirty="0" err="1" smtClean="0">
                <a:solidFill>
                  <a:srgbClr val="000000"/>
                </a:solidFill>
                <a:latin typeface="Canva Sans" charset="0"/>
              </a:rPr>
              <a:t>Затратность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 контроля расселения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23444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Целевая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аудитория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85776" y="2247900"/>
            <a:ext cx="4622549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Ботаники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Садовники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en-US" sz="3500" dirty="0" err="1" smtClean="0">
                <a:solidFill>
                  <a:srgbClr val="000000"/>
                </a:solidFill>
                <a:latin typeface="Canva Sans" charset="0"/>
              </a:rPr>
              <a:t>Созерцатели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4</a:t>
            </a:r>
            <a:endParaRPr lang="en-US" sz="4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1"/>
            <a:ext cx="44958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20000"/>
            <a:ext cx="1828799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Предлагаемое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решение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5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2671760" y="2338673"/>
            <a:ext cx="12944477" cy="4847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Получать информацию о растении по имени или фото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Отслеживать выбранное растение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  <a:p>
            <a:pPr marL="755651" lvl="1" indent="-377825">
              <a:lnSpc>
                <a:spcPct val="3000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nva Sans" charset="0"/>
              </a:rPr>
              <a:t> </a:t>
            </a:r>
            <a:r>
              <a:rPr lang="ru-RU" sz="3500" dirty="0" smtClean="0">
                <a:solidFill>
                  <a:srgbClr val="000000"/>
                </a:solidFill>
                <a:latin typeface="Canva Sans" charset="0"/>
              </a:rPr>
              <a:t>Исследовать районы расселения растений</a:t>
            </a:r>
            <a:endParaRPr lang="en-US" sz="3500" dirty="0">
              <a:solidFill>
                <a:srgbClr val="000000"/>
              </a:solidFill>
              <a:latin typeface="Canva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7537" y="4419578"/>
            <a:ext cx="1660487" cy="2054790"/>
          </a:xfrm>
          <a:custGeom>
            <a:avLst/>
            <a:gdLst/>
            <a:ahLst/>
            <a:cxnLst/>
            <a:rect l="l" t="t" r="r" b="b"/>
            <a:pathLst>
              <a:path w="1660487" h="2054790">
                <a:moveTo>
                  <a:pt x="0" y="0"/>
                </a:moveTo>
                <a:lnTo>
                  <a:pt x="1660487" y="0"/>
                </a:lnTo>
                <a:lnTo>
                  <a:pt x="1660487" y="2054790"/>
                </a:lnTo>
                <a:lnTo>
                  <a:pt x="0" y="205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2277" y="4457756"/>
            <a:ext cx="2530031" cy="2140795"/>
          </a:xfrm>
          <a:custGeom>
            <a:avLst/>
            <a:gdLst/>
            <a:ahLst/>
            <a:cxnLst/>
            <a:rect l="l" t="t" r="r" b="b"/>
            <a:pathLst>
              <a:path w="2530031" h="2140795">
                <a:moveTo>
                  <a:pt x="0" y="0"/>
                </a:moveTo>
                <a:lnTo>
                  <a:pt x="2530030" y="0"/>
                </a:lnTo>
                <a:lnTo>
                  <a:pt x="2530030" y="2140795"/>
                </a:lnTo>
                <a:lnTo>
                  <a:pt x="0" y="214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35337" t="-22457" r="-50418" b="-1243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19081" y="4365004"/>
            <a:ext cx="2796885" cy="2547627"/>
          </a:xfrm>
          <a:custGeom>
            <a:avLst/>
            <a:gdLst/>
            <a:ahLst/>
            <a:cxnLst/>
            <a:rect l="l" t="t" r="r" b="b"/>
            <a:pathLst>
              <a:path w="2796885" h="2547627">
                <a:moveTo>
                  <a:pt x="0" y="0"/>
                </a:moveTo>
                <a:lnTo>
                  <a:pt x="2796885" y="0"/>
                </a:lnTo>
                <a:lnTo>
                  <a:pt x="2796885" y="2547627"/>
                </a:lnTo>
                <a:lnTo>
                  <a:pt x="0" y="254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2206" b="-3696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30200" y="4152900"/>
            <a:ext cx="6292595" cy="3537857"/>
          </a:xfrm>
          <a:custGeom>
            <a:avLst/>
            <a:gdLst/>
            <a:ahLst/>
            <a:cxnLst/>
            <a:rect l="l" t="t" r="r" b="b"/>
            <a:pathLst>
              <a:path w="6292595" h="3537857">
                <a:moveTo>
                  <a:pt x="0" y="0"/>
                </a:moveTo>
                <a:lnTo>
                  <a:pt x="6292595" y="0"/>
                </a:lnTo>
                <a:lnTo>
                  <a:pt x="6292595" y="3537857"/>
                </a:lnTo>
                <a:lnTo>
                  <a:pt x="0" y="353785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495694" y="4770674"/>
            <a:ext cx="1637298" cy="1982253"/>
          </a:xfrm>
          <a:custGeom>
            <a:avLst/>
            <a:gdLst/>
            <a:ahLst/>
            <a:cxnLst/>
            <a:rect l="l" t="t" r="r" b="b"/>
            <a:pathLst>
              <a:path w="1637298" h="1982253">
                <a:moveTo>
                  <a:pt x="0" y="0"/>
                </a:moveTo>
                <a:lnTo>
                  <a:pt x="1637298" y="0"/>
                </a:lnTo>
                <a:lnTo>
                  <a:pt x="1637298" y="1982253"/>
                </a:lnTo>
                <a:lnTo>
                  <a:pt x="0" y="198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4276453"/>
            <a:ext cx="2970694" cy="2970694"/>
          </a:xfrm>
          <a:custGeom>
            <a:avLst/>
            <a:gdLst/>
            <a:ahLst/>
            <a:cxnLst/>
            <a:rect l="l" t="t" r="r" b="b"/>
            <a:pathLst>
              <a:path w="2970694" h="2970694">
                <a:moveTo>
                  <a:pt x="0" y="0"/>
                </a:moveTo>
                <a:lnTo>
                  <a:pt x="2970694" y="0"/>
                </a:lnTo>
                <a:lnTo>
                  <a:pt x="2970694" y="2970694"/>
                </a:lnTo>
                <a:lnTo>
                  <a:pt x="0" y="2970694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72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Используемые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технологии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80589" y="3272989"/>
            <a:ext cx="145851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Flutter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34429" y="3679553"/>
            <a:ext cx="138211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nva Sans"/>
              </a:rPr>
              <a:t>Spring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19081" y="3272989"/>
            <a:ext cx="252491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PostgreSQL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3153" y="3272989"/>
            <a:ext cx="178306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PyTorch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76338" y="3538102"/>
            <a:ext cx="116859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Kafka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44125" y="3679553"/>
            <a:ext cx="152171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"/>
              </a:rPr>
              <a:t>Docker</a:t>
            </a: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6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72426"/>
              </p:ext>
            </p:extLst>
          </p:nvPr>
        </p:nvGraphicFramePr>
        <p:xfrm>
          <a:off x="990601" y="1943099"/>
          <a:ext cx="16230599" cy="7011580"/>
        </p:xfrm>
        <a:graphic>
          <a:graphicData uri="http://schemas.openxmlformats.org/drawingml/2006/table">
            <a:tbl>
              <a:tblPr/>
              <a:tblGrid>
                <a:gridCol w="2318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7202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Приложение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Кроссплатформенность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Бесплатный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доступ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Bold"/>
                        </a:rPr>
                        <a:t>Поиск по названию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 Bold"/>
                        </a:rPr>
                        <a:t>Сохранение истории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Отслеживание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растений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Гарантированный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 Bold"/>
                        </a:rPr>
                        <a:t>результат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ME&amp;FLORA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"/>
                        </a:rPr>
                        <a:t>PlantNet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Montserrat"/>
                        </a:rPr>
                        <a:t>INaturalist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400" dirty="0" err="1">
                          <a:solidFill>
                            <a:srgbClr val="000000"/>
                          </a:solidFill>
                          <a:latin typeface="Canva Sans"/>
                        </a:rPr>
                        <a:t>PlantSnap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2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Конкурентное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преимущество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7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8</a:t>
            </a:r>
            <a:endParaRPr lang="en-US" sz="4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4516244" cy="10287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5765954" y="2880000"/>
            <a:ext cx="6671956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Получение информации о растении по фото</a:t>
            </a:r>
            <a:endParaRPr lang="en-US" sz="3500" dirty="0">
              <a:solidFill>
                <a:srgbClr val="000000"/>
              </a:solidFill>
              <a:latin typeface="Canva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077200" y="9628677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9</a:t>
            </a:r>
            <a:endParaRPr lang="en-US" sz="4000" dirty="0"/>
          </a:p>
        </p:txBody>
      </p:sp>
      <p:sp>
        <p:nvSpPr>
          <p:cNvPr id="11" name="TextBox 2"/>
          <p:cNvSpPr txBox="1"/>
          <p:nvPr/>
        </p:nvSpPr>
        <p:spPr>
          <a:xfrm>
            <a:off x="5765954" y="2880000"/>
            <a:ext cx="6730846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Canva Sans" panose="020B0604020202020204" charset="0"/>
              </a:rPr>
              <a:t>Отслеживание выбранного растения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4516244" cy="10287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000" y="0"/>
            <a:ext cx="451624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301</Words>
  <Application>Microsoft Office PowerPoint</Application>
  <PresentationFormat>Произвольный</PresentationFormat>
  <Paragraphs>121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Montserrat Bold</vt:lpstr>
      <vt:lpstr>Canva Sans</vt:lpstr>
      <vt:lpstr>Canva Sans Bold</vt:lpstr>
      <vt:lpstr>Montserrat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Nature Presentation</dc:title>
  <cp:lastModifiedBy>Владислав Шепляков</cp:lastModifiedBy>
  <cp:revision>35</cp:revision>
  <dcterms:created xsi:type="dcterms:W3CDTF">2006-08-16T00:00:00Z</dcterms:created>
  <dcterms:modified xsi:type="dcterms:W3CDTF">2024-04-29T17:59:15Z</dcterms:modified>
  <dc:identifier>DAF_ZZQTets</dc:identifier>
</cp:coreProperties>
</file>